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5.jpeg" ContentType="image/jpeg"/>
  <Override PartName="/ppt/media/image14.jpeg" ContentType="image/jpe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8.jpeg" ContentType="image/jpeg"/>
  <Override PartName="/ppt/media/image5.png" ContentType="image/png"/>
  <Override PartName="/ppt/media/image6.png" ContentType="image/png"/>
  <Override PartName="/ppt/media/image2.png" ContentType="image/png"/>
  <Override PartName="/ppt/media/image7.jpeg" ContentType="image/jpeg"/>
  <Override PartName="/ppt/media/image10.png" ContentType="image/png"/>
  <Override PartName="/ppt/media/image9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458640" y="2011680"/>
            <a:ext cx="8135280" cy="146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Learning a State Transition Model of an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Underactuated Adaptive Hand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CustomShape 2"/>
          <p:cNvSpPr/>
          <p:nvPr/>
        </p:nvSpPr>
        <p:spPr>
          <a:xfrm>
            <a:off x="1920240" y="4206960"/>
            <a:ext cx="5720040" cy="118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Avishai Sintov, Andrew S. Morgan, Andrew Kimmel,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Aaron M. Dollar, Kostas E. Bekris and Abdeslam Boularias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548640" y="457200"/>
            <a:ext cx="2847960" cy="91296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2"/>
          <a:stretch/>
        </p:blipFill>
        <p:spPr>
          <a:xfrm>
            <a:off x="5740560" y="73800"/>
            <a:ext cx="3127680" cy="1662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366120" y="1143720"/>
            <a:ext cx="8136720" cy="39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We compare 7 feature configurations to represent the state space: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(2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and distal links position (6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and all links positions (10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and actuators angles (4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and actuators loads (4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and, actuators angles and loads (6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All measured features (14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1828800" y="365760"/>
            <a:ext cx="5484960" cy="65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Feature configurations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rcRect l="0" t="53050" r="0" b="0"/>
          <a:stretch/>
        </p:blipFill>
        <p:spPr>
          <a:xfrm>
            <a:off x="4937760" y="4206240"/>
            <a:ext cx="3285360" cy="2020680"/>
          </a:xfrm>
          <a:prstGeom prst="rect">
            <a:avLst/>
          </a:prstGeom>
          <a:ln>
            <a:noFill/>
          </a:ln>
        </p:spPr>
      </p:pic>
      <p:sp>
        <p:nvSpPr>
          <p:cNvPr id="110" name="Line 3"/>
          <p:cNvSpPr/>
          <p:nvPr/>
        </p:nvSpPr>
        <p:spPr>
          <a:xfrm flipH="1">
            <a:off x="7132320" y="3657600"/>
            <a:ext cx="457200" cy="914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Line 4"/>
          <p:cNvSpPr/>
          <p:nvPr/>
        </p:nvSpPr>
        <p:spPr>
          <a:xfrm>
            <a:off x="6583680" y="3657600"/>
            <a:ext cx="91440" cy="10058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Line 5"/>
          <p:cNvSpPr/>
          <p:nvPr/>
        </p:nvSpPr>
        <p:spPr>
          <a:xfrm flipH="1">
            <a:off x="6583680" y="3657600"/>
            <a:ext cx="360" cy="14630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Line 6"/>
          <p:cNvSpPr/>
          <p:nvPr/>
        </p:nvSpPr>
        <p:spPr>
          <a:xfrm>
            <a:off x="4754880" y="3931920"/>
            <a:ext cx="731520" cy="10058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7"/>
          <p:cNvSpPr/>
          <p:nvPr/>
        </p:nvSpPr>
        <p:spPr>
          <a:xfrm>
            <a:off x="7421040" y="3355560"/>
            <a:ext cx="1447560" cy="30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Object position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8"/>
          <p:cNvSpPr/>
          <p:nvPr/>
        </p:nvSpPr>
        <p:spPr>
          <a:xfrm>
            <a:off x="5967000" y="3200400"/>
            <a:ext cx="1255680" cy="51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Gripper links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positions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CustomShape 9"/>
          <p:cNvSpPr/>
          <p:nvPr/>
        </p:nvSpPr>
        <p:spPr>
          <a:xfrm>
            <a:off x="3931920" y="3418200"/>
            <a:ext cx="1607760" cy="51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Actuators angles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 loads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10"/>
          <p:cNvSpPr/>
          <p:nvPr/>
        </p:nvSpPr>
        <p:spPr>
          <a:xfrm>
            <a:off x="548640" y="4354200"/>
            <a:ext cx="3199320" cy="149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1" lang="en-US" sz="18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Results show that the objects position along with the actuators state (feature conf. 6) sufficiently embed the state of the system.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457200" y="3703680"/>
            <a:ext cx="8136720" cy="104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We compare the use of a learned model to the model-free visual servoing proposed by Calli and Dollar.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1828800" y="2634480"/>
            <a:ext cx="5484960" cy="65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Closed loop control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365760" y="2332080"/>
            <a:ext cx="4113360" cy="39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Underactuated adaptive hands with compliant fingers are appealing due to their ability to passively adapt to objects of uncertain size and shape.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Therefore, they can provide a stable and robust grasp without tactile sensing or prior planning, and with open-loop control.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1828800" y="365760"/>
            <a:ext cx="5484960" cy="65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Adaptive hands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8" name="" descr=""/>
          <p:cNvPicPr/>
          <p:nvPr/>
        </p:nvPicPr>
        <p:blipFill>
          <a:blip r:embed="rId1"/>
          <a:srcRect l="20000" t="5332" r="17999" b="3996"/>
          <a:stretch/>
        </p:blipFill>
        <p:spPr>
          <a:xfrm>
            <a:off x="4937760" y="2286000"/>
            <a:ext cx="3564720" cy="2931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365760" y="2332080"/>
            <a:ext cx="4113360" cy="39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Good models for adaptive hands are usually unavailable as they are hard and even impossible to derive.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Their intrinsic non-linearities along with many uncertainties such as joint and links flexibilities, friction and contacts are hard to model.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Sensing of finger joint angles is not available when considering low-cost hands.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1828800" y="365760"/>
            <a:ext cx="5484960" cy="65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Adaptive hands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1" name="" descr=""/>
          <p:cNvPicPr/>
          <p:nvPr/>
        </p:nvPicPr>
        <p:blipFill>
          <a:blip r:embed="rId1"/>
          <a:srcRect l="20000" t="5332" r="17999" b="3996"/>
          <a:stretch/>
        </p:blipFill>
        <p:spPr>
          <a:xfrm>
            <a:off x="4937760" y="2286000"/>
            <a:ext cx="3564720" cy="2931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365760" y="2332080"/>
            <a:ext cx="4113360" cy="39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Precise Manipulation Primitives proposed by Calli and Dollar approximates the kinematics of the hand and enables closed-loop visual servoing manipulations.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However, when applying these primitives, the object tends to move in non-linear arc-like trajectories.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Therefore, tracking a path can be challanging and motion planning cannot be applied.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1828800" y="365760"/>
            <a:ext cx="5484960" cy="65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Adaptive hands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5498280" y="1371600"/>
            <a:ext cx="2800440" cy="2401200"/>
          </a:xfrm>
          <a:prstGeom prst="rect">
            <a:avLst/>
          </a:prstGeom>
          <a:ln>
            <a:noFill/>
          </a:ln>
        </p:spPr>
      </p:pic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5486400" y="3973680"/>
            <a:ext cx="2828880" cy="2425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365760" y="2377440"/>
            <a:ext cx="8136720" cy="1278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Our paper deals with learning of a </a:t>
            </a: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transition model of an adaptive hand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that would enable accurate predictions for motion planning, closed-loop control and policy-search algorithms.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1828800" y="365760"/>
            <a:ext cx="5484960" cy="65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Transition model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rcRect l="9997" t="25390" r="27144" b="0"/>
          <a:stretch/>
        </p:blipFill>
        <p:spPr>
          <a:xfrm>
            <a:off x="3113640" y="4297680"/>
            <a:ext cx="3285720" cy="219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365760" y="1371600"/>
            <a:ext cx="8136720" cy="39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In our work we focus on three questions: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What are the dominant features (e.g., object and links positions, actuators angles and torques) of an adaptive hand that are sufficient in describing its state and can provide accurate predictions?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Can a trained model based on these features and on transition data of a set of objects generalize to provide accurate predictions for the manipulation of an unknown object?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When using local regression with Gaussian Process, what is the appropriate metric for choosing nearest neighbors in the proximity of the query state-action pair?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1828800" y="365760"/>
            <a:ext cx="5484960" cy="65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Transition model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1"/>
          <a:srcRect l="9997" t="25390" r="27144" b="0"/>
          <a:stretch/>
        </p:blipFill>
        <p:spPr>
          <a:xfrm>
            <a:off x="3113640" y="4297680"/>
            <a:ext cx="3285720" cy="219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" descr=""/>
          <p:cNvPicPr/>
          <p:nvPr/>
        </p:nvPicPr>
        <p:blipFill>
          <a:blip r:embed="rId1"/>
          <a:srcRect l="0" t="0" r="0" b="8806"/>
          <a:stretch/>
        </p:blipFill>
        <p:spPr>
          <a:xfrm>
            <a:off x="4114800" y="2926080"/>
            <a:ext cx="4946400" cy="3838680"/>
          </a:xfrm>
          <a:prstGeom prst="rect">
            <a:avLst/>
          </a:prstGeom>
          <a:ln>
            <a:noFill/>
          </a:ln>
        </p:spPr>
      </p:pic>
      <p:sp>
        <p:nvSpPr>
          <p:cNvPr id="93" name="CustomShape 1"/>
          <p:cNvSpPr/>
          <p:nvPr/>
        </p:nvSpPr>
        <p:spPr>
          <a:xfrm>
            <a:off x="365760" y="1371600"/>
            <a:ext cx="8136720" cy="39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We propose the </a:t>
            </a: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Manifold Learning based Gaussian Process (MLGP)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to select nearest neighbors based on the actual distance along the manifold, i.e., geodesic distance.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By utilizing diffusion maps, a known manifold learning technique, we can uncover the lower-dimensional subspace in which the data lies.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We </a:t>
            </a: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choose the nearest neighbors for regression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only in the lower dimensional space.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MLGP provides significant runtime improvement  compared to simple Euclidean-based Gaussian Process (EGP).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1828800" y="365760"/>
            <a:ext cx="5484960" cy="65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Manifold learning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1371600" y="2538360"/>
            <a:ext cx="6490800" cy="102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2"/>
          <p:cNvSpPr/>
          <p:nvPr/>
        </p:nvSpPr>
        <p:spPr>
          <a:xfrm>
            <a:off x="1097280" y="3017520"/>
            <a:ext cx="703584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Results of EGP (100) compared to MLGP for three trajectories and a 20 mm cylinder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366120" y="1143720"/>
            <a:ext cx="8136720" cy="397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We compare 7 feature configurations to represent the state space: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(2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and distal links position (6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and all links positions (10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and actuators angles (4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and actuators loads (4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Object position and, actuators angles and loads (6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 algn="just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All measured features (14 dim.).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1828800" y="365760"/>
            <a:ext cx="5484960" cy="65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Feature configurations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/>
          <a:srcRect l="0" t="53050" r="0" b="0"/>
          <a:stretch/>
        </p:blipFill>
        <p:spPr>
          <a:xfrm>
            <a:off x="4937760" y="4206240"/>
            <a:ext cx="3285360" cy="2020680"/>
          </a:xfrm>
          <a:prstGeom prst="rect">
            <a:avLst/>
          </a:prstGeom>
          <a:ln>
            <a:noFill/>
          </a:ln>
        </p:spPr>
      </p:pic>
      <p:sp>
        <p:nvSpPr>
          <p:cNvPr id="100" name="Line 3"/>
          <p:cNvSpPr/>
          <p:nvPr/>
        </p:nvSpPr>
        <p:spPr>
          <a:xfrm flipH="1">
            <a:off x="7132320" y="3657600"/>
            <a:ext cx="457200" cy="91440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Line 4"/>
          <p:cNvSpPr/>
          <p:nvPr/>
        </p:nvSpPr>
        <p:spPr>
          <a:xfrm>
            <a:off x="6583680" y="3657600"/>
            <a:ext cx="91440" cy="10058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Line 5"/>
          <p:cNvSpPr/>
          <p:nvPr/>
        </p:nvSpPr>
        <p:spPr>
          <a:xfrm flipH="1">
            <a:off x="6583680" y="3657600"/>
            <a:ext cx="360" cy="14630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Line 6"/>
          <p:cNvSpPr/>
          <p:nvPr/>
        </p:nvSpPr>
        <p:spPr>
          <a:xfrm>
            <a:off x="4754880" y="3931920"/>
            <a:ext cx="731520" cy="10058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7"/>
          <p:cNvSpPr/>
          <p:nvPr/>
        </p:nvSpPr>
        <p:spPr>
          <a:xfrm>
            <a:off x="7421040" y="3355560"/>
            <a:ext cx="1447560" cy="30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Object position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CustomShape 8"/>
          <p:cNvSpPr/>
          <p:nvPr/>
        </p:nvSpPr>
        <p:spPr>
          <a:xfrm>
            <a:off x="5967000" y="3200400"/>
            <a:ext cx="1255680" cy="51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Gripper links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positions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CustomShape 9"/>
          <p:cNvSpPr/>
          <p:nvPr/>
        </p:nvSpPr>
        <p:spPr>
          <a:xfrm>
            <a:off x="3931920" y="3418200"/>
            <a:ext cx="1607760" cy="51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Actuators angles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 loads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3509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2013-02-21T12:07:56Z</dcterms:created>
  <dc:creator>Avishai</dc:creator>
  <dc:description/>
  <dc:language>en-US</dc:language>
  <cp:lastModifiedBy/>
  <dcterms:modified xsi:type="dcterms:W3CDTF">2018-12-12T10:32:54Z</dcterms:modified>
  <cp:revision>73</cp:revision>
  <dc:subject/>
  <dc:title>3D-OCOG: A Common n-finger grasp Search Algorithm for a Set of 3D Objects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